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3" r:id="rId4"/>
    <p:sldId id="262" r:id="rId5"/>
    <p:sldId id="260" r:id="rId6"/>
    <p:sldId id="269" r:id="rId7"/>
    <p:sldId id="264" r:id="rId8"/>
    <p:sldId id="265" r:id="rId9"/>
    <p:sldId id="267" r:id="rId10"/>
    <p:sldId id="266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3D23C-C0E1-42B2-BBE3-C586203DC932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8891AF-CFF4-429D-82E8-9ADD9A3070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568952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Этика и этикет в дошкольном образовании</a:t>
            </a:r>
            <a:endParaRPr lang="ru-RU" sz="5300" dirty="0">
              <a:solidFill>
                <a:schemeClr val="accent6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424600"/>
          </a:xfrm>
        </p:spPr>
        <p:txBody>
          <a:bodyPr>
            <a:normAutofit fontScale="25000" lnSpcReduction="200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 воспитатель </a:t>
            </a:r>
          </a:p>
          <a:p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№16 «Улыбка»</a:t>
            </a:r>
          </a:p>
          <a:p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Дзюба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О.Н.</a:t>
            </a: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Дивное,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г.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577" y="400673"/>
            <a:ext cx="82089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38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Основные методы формирования  культуры поведения в старшем дошкольном возрасте.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Этические беседы </a:t>
            </a:r>
            <a:r>
              <a:rPr lang="ru-RU" sz="2400" dirty="0" smtClean="0">
                <a:solidFill>
                  <a:schemeClr val="tx2"/>
                </a:solidFill>
              </a:rPr>
              <a:t>- это плановые, подготовленные и организованные занятия, содержание которых определено требованиями «Программы воспитания и обучения в детском саду». Число </a:t>
            </a:r>
            <a:r>
              <a:rPr lang="ru-RU" sz="2400" dirty="0">
                <a:solidFill>
                  <a:schemeClr val="tx2"/>
                </a:solidFill>
              </a:rPr>
              <a:t>подобных бесед невелико: пять-семь в год, т.е. </a:t>
            </a:r>
            <a:r>
              <a:rPr lang="ru-RU" sz="2400" dirty="0" smtClean="0">
                <a:solidFill>
                  <a:schemeClr val="tx2"/>
                </a:solidFill>
              </a:rPr>
              <a:t> один </a:t>
            </a:r>
            <a:r>
              <a:rPr lang="ru-RU" sz="2400" dirty="0">
                <a:solidFill>
                  <a:schemeClr val="tx2"/>
                </a:solidFill>
              </a:rPr>
              <a:t>раз в течение полутора-двух месяцев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Игровые приёмы 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сочетании с </a:t>
            </a:r>
            <a:r>
              <a:rPr lang="ru-RU" sz="2400" dirty="0">
                <a:solidFill>
                  <a:schemeClr val="tx2"/>
                </a:solidFill>
              </a:rPr>
              <a:t>этическими </a:t>
            </a:r>
            <a:r>
              <a:rPr lang="ru-RU" sz="2400" dirty="0" smtClean="0">
                <a:solidFill>
                  <a:schemeClr val="tx2"/>
                </a:solidFill>
              </a:rPr>
              <a:t>беседами. Педагог </a:t>
            </a:r>
            <a:r>
              <a:rPr lang="ru-RU" sz="2400" dirty="0">
                <a:solidFill>
                  <a:schemeClr val="tx2"/>
                </a:solidFill>
              </a:rPr>
              <a:t>ненавязчиво раскрывает перед детьми наглядные образцы повседневного общения.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45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Заключение: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/>
                </a:solidFill>
              </a:rPr>
              <a:t>	</a:t>
            </a:r>
            <a:r>
              <a:rPr lang="ru-RU" b="1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Заложенные </a:t>
            </a:r>
            <a:r>
              <a:rPr lang="ru-RU" b="1" dirty="0">
                <a:solidFill>
                  <a:schemeClr val="tx2"/>
                </a:solidFill>
                <a:latin typeface="Constantia" panose="02030602050306030303" pitchFamily="18" charset="0"/>
              </a:rPr>
              <a:t>в детстве основы этики с помощью умелого использования педагогом направлений в работе и методов по формированию культуры поведения дошкольников во многом определяют формирование будущей личности ребёнка.</a:t>
            </a:r>
          </a:p>
        </p:txBody>
      </p:sp>
      <p:pic>
        <p:nvPicPr>
          <p:cNvPr id="1026" name="Picture 2" descr="C:\Users\HP user\Desktop\Новая папка (2)\image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2942456" cy="242680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9911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6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  <p:pic>
        <p:nvPicPr>
          <p:cNvPr id="5122" name="Picture 2" descr="C:\Users\HP user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3816424" cy="34616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27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/>
              <a:t>Цель: </a:t>
            </a:r>
            <a:r>
              <a:rPr lang="ru-RU" sz="2800" dirty="0"/>
              <a:t>изучение </a:t>
            </a:r>
            <a:r>
              <a:rPr lang="ru-RU" sz="2800" dirty="0" smtClean="0"/>
              <a:t>этикета, </a:t>
            </a:r>
            <a:r>
              <a:rPr lang="ru-RU" sz="2800" dirty="0"/>
              <a:t>культурны поведения детей дошкольного возраста и необходимость её воспитания.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2"/>
                </a:solidFill>
                <a:latin typeface="Calibri Light" panose="020F0302020204030204" pitchFamily="34" charset="0"/>
              </a:rPr>
              <a:t>Задачи: 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изучить понятия «этика</a:t>
            </a:r>
            <a:r>
              <a:rPr lang="ru-RU" dirty="0" smtClean="0">
                <a:solidFill>
                  <a:schemeClr val="tx2"/>
                </a:solidFill>
              </a:rPr>
              <a:t>», </a:t>
            </a:r>
            <a:r>
              <a:rPr lang="ru-RU" dirty="0">
                <a:solidFill>
                  <a:schemeClr val="tx2"/>
                </a:solidFill>
              </a:rPr>
              <a:t>«этикет</a:t>
            </a:r>
            <a:r>
              <a:rPr lang="ru-RU" dirty="0" smtClean="0">
                <a:solidFill>
                  <a:schemeClr val="tx2"/>
                </a:solidFill>
              </a:rPr>
              <a:t>» и  «культура </a:t>
            </a:r>
            <a:r>
              <a:rPr lang="ru-RU" dirty="0">
                <a:solidFill>
                  <a:schemeClr val="tx2"/>
                </a:solidFill>
              </a:rPr>
              <a:t>поведения</a:t>
            </a:r>
            <a:r>
              <a:rPr lang="ru-RU" dirty="0" smtClean="0">
                <a:solidFill>
                  <a:schemeClr val="tx2"/>
                </a:solidFill>
              </a:rPr>
              <a:t>»;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рассмотреть </a:t>
            </a:r>
            <a:r>
              <a:rPr lang="ru-RU" dirty="0">
                <a:solidFill>
                  <a:schemeClr val="tx2"/>
                </a:solidFill>
              </a:rPr>
              <a:t>педагогические подходы к воспитанию </a:t>
            </a:r>
            <a:r>
              <a:rPr lang="ru-RU" dirty="0" smtClean="0">
                <a:solidFill>
                  <a:schemeClr val="tx2"/>
                </a:solidFill>
              </a:rPr>
              <a:t>этикетного </a:t>
            </a:r>
            <a:r>
              <a:rPr lang="ru-RU" dirty="0">
                <a:solidFill>
                  <a:schemeClr val="tx2"/>
                </a:solidFill>
              </a:rPr>
              <a:t>поведения детей в детском саду;</a:t>
            </a:r>
          </a:p>
          <a:p>
            <a:pPr lvl="0" algn="just"/>
            <a:r>
              <a:rPr lang="ru-RU" dirty="0">
                <a:solidFill>
                  <a:schemeClr val="tx2"/>
                </a:solidFill>
              </a:rPr>
              <a:t>описать методы </a:t>
            </a:r>
            <a:r>
              <a:rPr lang="ru-RU" dirty="0" smtClean="0">
                <a:solidFill>
                  <a:schemeClr val="tx2"/>
                </a:solidFill>
              </a:rPr>
              <a:t>формирования</a:t>
            </a:r>
          </a:p>
          <a:p>
            <a:pPr marL="0" lvl="0" indent="0" algn="just">
              <a:buNone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</a:t>
            </a:r>
            <a:r>
              <a:rPr lang="ru-RU" dirty="0">
                <a:solidFill>
                  <a:schemeClr val="tx2"/>
                </a:solidFill>
              </a:rPr>
              <a:t>культуры поведения в старшем </a:t>
            </a:r>
            <a:endParaRPr lang="ru-RU" dirty="0" smtClean="0">
              <a:solidFill>
                <a:schemeClr val="tx2"/>
              </a:solidFill>
            </a:endParaRP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    дошкольном     возрасте</a:t>
            </a:r>
            <a:r>
              <a:rPr lang="ru-RU" dirty="0">
                <a:solidFill>
                  <a:schemeClr val="tx2"/>
                </a:solidFill>
              </a:rPr>
              <a:t>. 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052" name="Picture 4" descr="C:\Users\HP user\Desktop\images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2000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11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1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Определения: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278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этика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tx2"/>
                </a:solidFill>
              </a:rPr>
              <a:t> учение </a:t>
            </a:r>
            <a:r>
              <a:rPr lang="ru-RU" dirty="0">
                <a:solidFill>
                  <a:schemeClr val="tx2"/>
                </a:solidFill>
              </a:rPr>
              <a:t>о том, как нужно вести себя в обществе друзей и </a:t>
            </a:r>
            <a:r>
              <a:rPr lang="ru-RU" dirty="0" smtClean="0">
                <a:solidFill>
                  <a:schemeClr val="tx2"/>
                </a:solidFill>
              </a:rPr>
              <a:t>близких;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этикет </a:t>
            </a:r>
            <a:r>
              <a:rPr lang="ru-RU" dirty="0" smtClean="0">
                <a:solidFill>
                  <a:schemeClr val="tx2"/>
                </a:solidFill>
              </a:rPr>
              <a:t>- установленный </a:t>
            </a:r>
            <a:r>
              <a:rPr lang="ru-RU" dirty="0">
                <a:solidFill>
                  <a:schemeClr val="tx2"/>
                </a:solidFill>
              </a:rPr>
              <a:t>в обществе порядок поведения, включающий в себя совокупность правил, регулирующих внешнее выражение взаимоотношений людей, проявляемое в обхождении, обращениях и приветствиях, поведении в общественном месте, манерах и внешнем облике </a:t>
            </a:r>
            <a:r>
              <a:rPr lang="ru-RU" dirty="0" smtClean="0">
                <a:solidFill>
                  <a:schemeClr val="tx2"/>
                </a:solidFill>
              </a:rPr>
              <a:t>человека;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культура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поведения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дошкольник</a:t>
            </a:r>
            <a:r>
              <a:rPr lang="ru-RU" dirty="0" smtClean="0">
                <a:solidFill>
                  <a:schemeClr val="tx2"/>
                </a:solidFill>
              </a:rPr>
              <a:t>а -  </a:t>
            </a:r>
            <a:r>
              <a:rPr lang="ru-RU" dirty="0">
                <a:solidFill>
                  <a:schemeClr val="tx2"/>
                </a:solidFill>
              </a:rPr>
              <a:t>совокупность устойчивых форм повседневного поведения в быту в общении, в различных видах деятельности.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78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Компоненты культуры поведения дошкольника: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Культура деятельности</a:t>
            </a:r>
            <a:r>
              <a:rPr lang="ru-RU" dirty="0">
                <a:solidFill>
                  <a:schemeClr val="tx2"/>
                </a:solidFill>
              </a:rPr>
              <a:t> - проявляется в поведении ребёнка на занятиях, в играх, во время выполнения трудовых поручений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Культура общения</a:t>
            </a:r>
            <a:r>
              <a:rPr lang="ru-RU" dirty="0">
                <a:solidFill>
                  <a:schemeClr val="tx2"/>
                </a:solidFill>
              </a:rPr>
              <a:t> - предусматривает выполнение ребёнком норм при общении со взрослыми и сверстниками, основанных на уважении и доброжелательности, с использованием соответствующего словарного запаса и норм обращения, а также вежливое обращение в общественных местах, быту.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Культурно-гигиенические навыки </a:t>
            </a:r>
            <a:r>
              <a:rPr lang="ru-RU" dirty="0">
                <a:solidFill>
                  <a:schemeClr val="tx2"/>
                </a:solidFill>
              </a:rPr>
              <a:t>- важная составная часть культуры поведения. Необходимость опрятности, содержания в чистоте лица, рук, тела, причёски, одежды, обуви, продиктована не только требованиями гигиены, но и нормами человеческих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94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Типы отношений: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Autofit/>
          </a:bodyPr>
          <a:lstStyle/>
          <a:p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В отношениях с близкими людьми</a:t>
            </a:r>
            <a:r>
              <a:rPr lang="ru-RU" sz="1900" dirty="0">
                <a:solidFill>
                  <a:schemeClr val="tx2"/>
                </a:solidFill>
              </a:rPr>
              <a:t> суть нравственных норм состоит в умении ребёнка заботиться о близких, проявлять чуткость, сочувствие, тактичность, оказывать им практическую помощь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endParaRPr lang="ru-RU" sz="1900" dirty="0">
              <a:solidFill>
                <a:schemeClr val="tx2"/>
              </a:solidFill>
            </a:endParaRPr>
          </a:p>
          <a:p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В отношениях со сверстниками</a:t>
            </a:r>
            <a:r>
              <a:rPr lang="ru-RU" sz="1900" dirty="0">
                <a:solidFill>
                  <a:schemeClr val="tx2"/>
                </a:solidFill>
              </a:rPr>
              <a:t> - это умение учитывать и принимать позицию другого, уважать чужое мнение, проявлять готовность к сотрудничеству, оказывать помощь и поддержку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endParaRPr lang="ru-RU" sz="1900" dirty="0">
              <a:solidFill>
                <a:schemeClr val="tx2"/>
              </a:solidFill>
            </a:endParaRPr>
          </a:p>
          <a:p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В отношениях с людьми в общественных местах</a:t>
            </a:r>
            <a:r>
              <a:rPr lang="ru-RU" sz="1900" dirty="0">
                <a:solidFill>
                  <a:schemeClr val="tx2"/>
                </a:solidFill>
              </a:rPr>
              <a:t> нравственные нормы связаны с формированием у ребёнка элементарного уважения к окружающим, способности спокойно принимать обоснованные требования взрослых, проявлять тактичность, вежливость, оказывать практическую помощь тем, кто в ней нуждается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8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8688"/>
          </a:xfrm>
        </p:spPr>
        <p:txBody>
          <a:bodyPr>
            <a:normAutofit/>
          </a:bodyPr>
          <a:lstStyle/>
          <a:p>
            <a:r>
              <a:rPr lang="ru-RU" sz="3600" b="1" dirty="0"/>
              <a:t>Типы отношений: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Отношение к самому себе</a:t>
            </a:r>
            <a:r>
              <a:rPr lang="ru-RU" sz="2000" dirty="0">
                <a:solidFill>
                  <a:schemeClr val="tx2"/>
                </a:solidFill>
              </a:rPr>
              <a:t> (нравственное саморегулирование) возникает как результат тех требований, которые ребёнок способен предъявить к собственной культуре. Здесь содержание нравственных норм включает: адекватную самооценку, сформированность совести, долга, ответственности, умение проявлять заботу о самом себе, наличие навыков самоорганизованности и самоконтроля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endParaRPr lang="ru-RU" sz="1900" u="sng" dirty="0" smtClean="0"/>
          </a:p>
          <a:p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отношениях с природой</a:t>
            </a:r>
            <a:r>
              <a:rPr lang="ru-RU" sz="1900" dirty="0">
                <a:solidFill>
                  <a:schemeClr val="tx2"/>
                </a:solidFill>
              </a:rPr>
              <a:t> суть нравственных норм сводится к умению бережно относиться к природной сфере, заботиться о ней и защищать от уничтожения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ru-RU" sz="1900" dirty="0">
              <a:solidFill>
                <a:schemeClr val="tx2"/>
              </a:solidFill>
            </a:endParaRPr>
          </a:p>
          <a:p>
            <a:endParaRPr lang="ru-RU" sz="1900" dirty="0" smtClean="0">
              <a:solidFill>
                <a:schemeClr val="tx2"/>
              </a:solidFill>
            </a:endParaRPr>
          </a:p>
          <a:p>
            <a:endParaRPr lang="ru-RU" sz="1900" dirty="0">
              <a:solidFill>
                <a:schemeClr val="tx2"/>
              </a:solidFill>
            </a:endParaRPr>
          </a:p>
          <a:p>
            <a:endParaRPr lang="ru-RU" sz="1900" dirty="0" smtClean="0">
              <a:solidFill>
                <a:schemeClr val="tx2"/>
              </a:solidFill>
            </a:endParaRPr>
          </a:p>
          <a:p>
            <a:endParaRPr lang="ru-RU" sz="1900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93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Формирование основ поведенческой культуры проходит определенный цикл: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знание </a:t>
            </a:r>
            <a:r>
              <a:rPr lang="ru-RU" dirty="0">
                <a:solidFill>
                  <a:schemeClr val="tx2"/>
                </a:solidFill>
              </a:rPr>
              <a:t>этикетного правила;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понимание его разумности и необходимости;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умение </a:t>
            </a:r>
            <a:r>
              <a:rPr lang="ru-RU" dirty="0">
                <a:solidFill>
                  <a:schemeClr val="tx2"/>
                </a:solidFill>
              </a:rPr>
              <a:t>применять его прагматически;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эмоциональное </a:t>
            </a:r>
            <a:r>
              <a:rPr lang="ru-RU" dirty="0" smtClean="0">
                <a:solidFill>
                  <a:schemeClr val="tx2"/>
                </a:solidFill>
              </a:rPr>
              <a:t>переживание </a:t>
            </a:r>
            <a:r>
              <a:rPr lang="ru-RU" dirty="0">
                <a:solidFill>
                  <a:schemeClr val="tx2"/>
                </a:solidFill>
              </a:rPr>
              <a:t>от его выполнения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Consolas" panose="020B0609020204030204" pitchFamily="49" charset="0"/>
              </a:rPr>
              <a:t>Условия для воспитания этикетного поведения: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Позитивный </a:t>
            </a:r>
            <a:r>
              <a:rPr lang="ru-RU" dirty="0">
                <a:solidFill>
                  <a:schemeClr val="tx2"/>
                </a:solidFill>
              </a:rPr>
              <a:t>настрой.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Пример </a:t>
            </a:r>
            <a:r>
              <a:rPr lang="ru-RU" dirty="0">
                <a:solidFill>
                  <a:schemeClr val="tx2"/>
                </a:solidFill>
              </a:rPr>
              <a:t>взрослых, прежде всего воспитателя.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Связь </a:t>
            </a:r>
            <a:r>
              <a:rPr lang="ru-RU" dirty="0">
                <a:solidFill>
                  <a:schemeClr val="tx2"/>
                </a:solidFill>
              </a:rPr>
              <a:t>с семьёй - необходимое условие, позволяющее сохранить единство требований и преемственность воспитания.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Большую </a:t>
            </a:r>
            <a:r>
              <a:rPr lang="ru-RU" dirty="0">
                <a:solidFill>
                  <a:schemeClr val="tx2"/>
                </a:solidFill>
              </a:rPr>
              <a:t>роль в обучении и воспитании поведенческой культуры играет родной язык.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85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Педагогические принципы воспитания культуры поведения: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Принципы обучения</a:t>
            </a:r>
            <a:r>
              <a:rPr lang="ru-RU" sz="2400" dirty="0">
                <a:solidFill>
                  <a:srgbClr val="002060"/>
                </a:solidFill>
              </a:rPr>
              <a:t>: </a:t>
            </a:r>
            <a:r>
              <a:rPr lang="ru-RU" sz="2400" dirty="0">
                <a:solidFill>
                  <a:schemeClr val="tx2"/>
                </a:solidFill>
              </a:rPr>
              <a:t>научность, энциклопедичность, наглядность, систематичность, сознательность и активность детей, прочность обучения, индивидуализация развития воспитанников. 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Принципы этикета: </a:t>
            </a:r>
            <a:r>
              <a:rPr lang="ru-RU" sz="2400" dirty="0">
                <a:solidFill>
                  <a:schemeClr val="tx2"/>
                </a:solidFill>
              </a:rPr>
              <a:t>разумность и необходимость поведенческих правил, доброжелательность и дружелюбие, прочность и красота манеры поведения, отсутствие мелочей, уважение национальных традиций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160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Основные способы педагогического воздействия на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приучение</a:t>
            </a:r>
            <a:r>
              <a:rPr lang="ru-RU" sz="2400" dirty="0">
                <a:solidFill>
                  <a:schemeClr val="tx2"/>
                </a:solidFill>
              </a:rPr>
              <a:t>;</a:t>
            </a:r>
          </a:p>
          <a:p>
            <a:r>
              <a:rPr lang="ru-RU" sz="2400" dirty="0">
                <a:solidFill>
                  <a:schemeClr val="tx2"/>
                </a:solidFill>
              </a:rPr>
              <a:t>у</a:t>
            </a:r>
            <a:r>
              <a:rPr lang="ru-RU" sz="2400" dirty="0" smtClean="0">
                <a:solidFill>
                  <a:schemeClr val="tx2"/>
                </a:solidFill>
              </a:rPr>
              <a:t>пражнение; 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воспитывающие </a:t>
            </a:r>
            <a:r>
              <a:rPr lang="ru-RU" sz="2400" dirty="0" smtClean="0">
                <a:solidFill>
                  <a:schemeClr val="tx2"/>
                </a:solidFill>
              </a:rPr>
              <a:t>ситуации; 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п</a:t>
            </a:r>
            <a:r>
              <a:rPr lang="ru-RU" sz="2400" dirty="0" smtClean="0">
                <a:solidFill>
                  <a:schemeClr val="tx2"/>
                </a:solidFill>
              </a:rPr>
              <a:t>оощрение;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 smtClean="0">
                <a:solidFill>
                  <a:schemeClr val="tx2"/>
                </a:solidFill>
              </a:rPr>
              <a:t>наказание</a:t>
            </a:r>
            <a:r>
              <a:rPr lang="ru-RU" sz="2400" dirty="0">
                <a:solidFill>
                  <a:schemeClr val="tx2"/>
                </a:solidFill>
              </a:rPr>
              <a:t>;</a:t>
            </a:r>
          </a:p>
          <a:p>
            <a:r>
              <a:rPr lang="ru-RU" sz="2400" dirty="0">
                <a:solidFill>
                  <a:schemeClr val="tx2"/>
                </a:solidFill>
              </a:rPr>
              <a:t>пример для </a:t>
            </a:r>
            <a:r>
              <a:rPr lang="ru-RU" sz="2400" dirty="0" smtClean="0">
                <a:solidFill>
                  <a:schemeClr val="tx2"/>
                </a:solidFill>
              </a:rPr>
              <a:t>подражания; 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разнообразие словесных </a:t>
            </a:r>
            <a:r>
              <a:rPr lang="ru-RU" sz="2400" dirty="0" smtClean="0">
                <a:solidFill>
                  <a:schemeClr val="tx2"/>
                </a:solidFill>
              </a:rPr>
              <a:t>методов; 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 smtClean="0">
                <a:solidFill>
                  <a:schemeClr val="tx2"/>
                </a:solidFill>
              </a:rPr>
              <a:t>разъяснение.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7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425</TotalTime>
  <Words>401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Этика и этикет в дошкольном образовании</vt:lpstr>
      <vt:lpstr>Цель: изучение этикета, культурны поведения детей дошкольного возраста и необходимость её воспитания.</vt:lpstr>
      <vt:lpstr>Определения:</vt:lpstr>
      <vt:lpstr>Компоненты культуры поведения дошкольника:</vt:lpstr>
      <vt:lpstr>Типы отношений:</vt:lpstr>
      <vt:lpstr>Типы отношений:</vt:lpstr>
      <vt:lpstr>Формирование основ поведенческой культуры проходит определенный цикл:</vt:lpstr>
      <vt:lpstr>Педагогические принципы воспитания культуры поведения:</vt:lpstr>
      <vt:lpstr>Основные способы педагогического воздействия на детей:</vt:lpstr>
      <vt:lpstr>Основные методы формирования  культуры поведения в старшем дошкольном возрасте.</vt:lpstr>
      <vt:lpstr>Заключение: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Дзюба</dc:creator>
  <cp:lastModifiedBy>Пользователь</cp:lastModifiedBy>
  <cp:revision>25</cp:revision>
  <dcterms:created xsi:type="dcterms:W3CDTF">2016-03-03T05:15:55Z</dcterms:created>
  <dcterms:modified xsi:type="dcterms:W3CDTF">2016-03-14T06:08:54Z</dcterms:modified>
</cp:coreProperties>
</file>